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comments/modernComment_103_0.xml" ContentType="application/vnd.ms-powerpoint.comments+xml"/>
  <Override PartName="/ppt/notesSlides/notesSlide4.xml" ContentType="application/vnd.openxmlformats-officedocument.presentationml.notesSlide+xml"/>
  <Override PartName="/ppt/comments/modernComment_10A_A5584F67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F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C_B1A1AF3A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D_8B3F441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6" r:id="rId5"/>
    <p:sldId id="272" r:id="rId6"/>
    <p:sldId id="271" r:id="rId7"/>
    <p:sldId id="267" r:id="rId8"/>
    <p:sldId id="268" r:id="rId9"/>
    <p:sldId id="263" r:id="rId10"/>
    <p:sldId id="269" r:id="rId11"/>
    <p:sldId id="270" r:id="rId12"/>
    <p:sldId id="265" r:id="rId13"/>
  </p:sldIdLst>
  <p:sldSz cx="18288000" cy="10287000"/>
  <p:notesSz cx="6858000" cy="9144000"/>
  <p:embeddedFontLst>
    <p:embeddedFont>
      <p:font typeface="Do Hyeon" panose="020B0600000101010101" charset="-127"/>
      <p:regular r:id="rId15"/>
    </p:embeddedFon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runo" panose="020B0600000101010101" charset="-79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Y견고딕" panose="02030600000101010101" pitchFamily="18" charset="-127"/>
      <p:regular r:id="rId25"/>
    </p:embeddedFont>
    <p:embeddedFont>
      <p:font typeface="HY목각파임B" panose="02030600000101010101" pitchFamily="18" charset="-127"/>
      <p:regular r:id="rId26"/>
    </p:embeddedFont>
    <p:embeddedFont>
      <p:font typeface="HY엽서M" panose="02030600000101010101" pitchFamily="18" charset="-127"/>
      <p:regular r:id="rId27"/>
    </p:embeddedFont>
    <p:embeddedFont>
      <p:font typeface="Segoe UI Emoji" panose="020B0502040204020203" pitchFamily="34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058838-FCC8-D42E-F871-472C7E6B770C}" name="607-10" initials="61" userId="607-10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863D86-5502-4F86-8769-59FBBB499231}" authorId="{6E058838-FCC8-D42E-F871-472C7E6B770C}" created="2025-02-11T00:39:55.295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PopcornAPP 발표 자료
1. 개요 (Introduction)
🔹 프로젝트 개요
•	발표자: 신준혁
•	프로젝트 명: PopcornAPP
•	개발 목적: 영화 정보 및 리뷰 서비스 제공
🔹 프로젝트 배경
•	코로나19 팬데믹과 OTT 서비스 성장으로 인해 영화관 관람객 감소
•	기존 영화 정보 제공 방식(네이버, Extreme Movie) 한계 존재
•	관객들이 영화 정보를 더욱 직관적으로 확인할 수 있도록 PopcornAPP 개발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9FACE8-4F78-44F5-A53F-2E96AD2EBA68}" authorId="{6E058838-FCC8-D42E-F871-472C7E6B770C}" created="2025-02-11T00:40:07.440">
    <pc:sldMkLst xmlns:pc="http://schemas.microsoft.com/office/powerpoint/2013/main/command">
      <pc:docMk/>
      <pc:sldMk cId="0" sldId="259"/>
    </pc:sldMkLst>
    <p188:txBody>
      <a:bodyPr/>
      <a:lstStyle/>
      <a:p>
        <a:r>
          <a:rPr lang="ko-KR" altLang="en-US"/>
          <a:t>2. 프로젝트 목적 및 벤치마킹
✅ 기존 영화 사이트의 한계
•	네이버 영화: 텍스트 중심, 데이터 시각화 부족
•	Extreme Movie: 정보가 분산되어 있어 한눈에 보기 어려움
•	솔직한 관객 리뷰 확인이 어려움 (광고성 리뷰, 별점 조작 가능성)
•	예고편 제공 및 영화관 검색 기능 부족
🎯 PopcornAPP 의 차별점
1.	시각적 데이터 제공 → 영화별 매출, 관객수를 그래프로 비교
2.	신뢰도 높은 리뷰 시스템 → 추천 기반 리뷰 노출
3.	유튜브 예고편 제공 → YouTube API 활용
4.	위치 기반 영화관 검색 → Kakao Map API 연동
5.	영화 흥행 예측 시스템 → 유저가 팝콘 코인으로 영화 흥행 예측</a:t>
        </a:r>
      </a:p>
    </p188:txBody>
  </p188:cm>
</p188:cmLst>
</file>

<file path=ppt/comments/modernComment_10A_A5584F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A2F100-3AAC-48A8-98D6-010C978814A9}" authorId="{6E058838-FCC8-D42E-F871-472C7E6B770C}" created="2025-02-11T00:40:11.487">
    <pc:sldMkLst xmlns:pc="http://schemas.microsoft.com/office/powerpoint/2013/main/command">
      <pc:docMk/>
      <pc:sldMk cId="2774028135" sldId="266"/>
    </pc:sldMkLst>
    <p188:txBody>
      <a:bodyPr/>
      <a:lstStyle/>
      <a:p>
        <a:r>
          <a:rPr lang="ko-KR" altLang="en-US"/>
          <a:t>2. 프로젝트 목적 및 벤치마킹
✅ 기존 영화 사이트의 한계
•	네이버 영화: 텍스트 중심, 데이터 시각화 부족
•	Extreme Movie: 정보가 분산되어 있어 한눈에 보기 어려움
•	솔직한 관객 리뷰 확인이 어려움 (광고성 리뷰, 별점 조작 가능성)
•	예고편 제공 및 영화관 검색 기능 부족
🎯 PopcornAPP 의 차별점
1.	시각적 데이터 제공 → 영화별 매출, 관객수를 그래프로 비교
2.	신뢰도 높은 리뷰 시스템 → 추천 기반 리뷰 노출
3.	유튜브 예고편 제공 → YouTube API 활용
4.	위치 기반 영화관 검색 → Kakao Map API 연동
5.	영화 흥행 예측 시스템 → 유저가 팝콘 코인으로 영화 흥행 예측</a:t>
        </a:r>
      </a:p>
    </p188:txBody>
  </p188:cm>
</p188:cmLst>
</file>

<file path=ppt/comments/modernComment_10C_B1A1AF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A2C39-B846-4D52-BB6D-A0E52096FA2B}" authorId="{6E058838-FCC8-D42E-F871-472C7E6B770C}" created="2025-02-11T00:40:41.433">
    <pc:sldMkLst xmlns:pc="http://schemas.microsoft.com/office/powerpoint/2013/main/command">
      <pc:docMk/>
      <pc:sldMk cId="2980163386" sldId="268"/>
    </pc:sldMkLst>
    <p188:txBody>
      <a:bodyPr/>
      <a:lstStyle/>
      <a:p>
        <a:r>
          <a:rPr lang="ko-KR" altLang="en-US"/>
          <a:t>4. 기술 스택
🔹 개발 환경 및 아키텍처
•	백엔드: Python, Flask, Gunicorn, Gevent
•	프론트엔드: HTML, CSS, JavaScript
•	데이터베이스: MySQL
•	라이브러리: pandas, requests, BeautifulSoup
•	API 활용: 
o	Kakao Map API → 영화관 검색
o	YouTube API → 예고편 제공
o	영화진흥위원회(KOBIS) API → 박스오피스 데이터 제공</a:t>
        </a:r>
      </a:p>
    </p188:txBody>
  </p188:cm>
</p188:cmLst>
</file>

<file path=ppt/comments/modernComment_10D_8B3F44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EA8205-BF7A-45E6-BFED-A8B0D2BDACC4}" authorId="{6E058838-FCC8-D42E-F871-472C7E6B770C}" created="2025-02-11T00:40:56.371">
    <pc:sldMkLst xmlns:pc="http://schemas.microsoft.com/office/powerpoint/2013/main/command">
      <pc:docMk/>
      <pc:sldMk cId="2336179221" sldId="269"/>
    </pc:sldMkLst>
    <p188:txBody>
      <a:bodyPr/>
      <a:lstStyle/>
      <a:p>
        <a:r>
          <a:rPr lang="ko-KR" altLang="en-US"/>
          <a:t>5. 향후 계획
1.	리뷰 활성화를 위한 홍보 강화
2.	영화관 길 찾기 기능 추가
3.	신뢰도 높은 콘텐츠 제공을 위한 지속적 관리
4.	모바일 UI 최적화 및 개선
5.	추첨 시스템을 활용한 유저 참여 확대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B6E8E7-9A3E-4D0D-A355-31D9C1ABF213}" authorId="{6E058838-FCC8-D42E-F871-472C7E6B770C}" created="2025-02-11T00:40:24.548">
    <pc:sldMkLst xmlns:pc="http://schemas.microsoft.com/office/powerpoint/2013/main/command">
      <pc:docMk/>
      <pc:sldMk cId="0" sldId="271"/>
    </pc:sldMkLst>
    <p188:txBody>
      <a:bodyPr/>
      <a:lstStyle/>
      <a:p>
        <a:r>
          <a:rPr lang="ko-KR" altLang="en-US"/>
          <a:t>3. 핵심 기능
✅ PopcornAPP 의 주요 기능
•	공공 데이터 API를 활용한 시각적 데이터 제공
•	신뢰도 높은 리뷰 시스템
•	유튜브 API를 활용한 예고편 제공
•	Kakao Map API를 통한 위치 기반 영화관 검색
•	영화 흥행 예측 시스템 (팝콘 코인 활용)
•	관리자(admin) 전용 리뷰 신고 및 삭제 기능
•	2010년 이후 모든 영화 검색 가능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향후 계획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 활성화를 위한 홍보 강화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영화관 길 찾기 기능 추가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콘텐츠 제공을 위한 지속적 관리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최적화 및 개선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8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5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개요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(Introduction)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발표자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신준혁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명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목적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정보 및 리뷰 서비스 제공</a:t>
            </a: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배경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팬데믹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OTT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 성장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인해 영화관 관람객 감소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정보 제공 방식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Extreme Movie)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한계 존재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관객들이 영화 정보를 더욱 직관적으로 확인할 수 있도록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목적 및 벤치마킹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사이트의 한계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 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텍스트 중심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시각화 부족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Extreme Movie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정보가 분산되어 있어 한눈에 보기 어려움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솔직한 관객 리뷰 확인이 어려움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광고성 리뷰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조작 가능성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 및 영화관 검색 기능 부족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🎯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차별점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시각적 데이터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매출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관객수를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그래프로 비교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 기반 리뷰 노출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 예고편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YouTube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기반 영화관 검색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Kakao Map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팝콘 코인으로 영화 흥행 예측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목적 및 벤치마킹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사이트의 한계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 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텍스트 중심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시각화 부족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Extreme Movie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정보가 분산되어 있어 한눈에 보기 어려움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솔직한 관객 리뷰 확인이 어려움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광고성 리뷰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조작 가능성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 및 영화관 검색 기능 부족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🎯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차별점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시각적 데이터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매출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관객수를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그래프로 비교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 기반 리뷰 노출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 예고편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YouTube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기반 영화관 검색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Kakao Map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팝콘 코인으로 영화 흥행 예측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5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주요 기능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공공 데이터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활용한 시각적 데이터 제공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활용한 예고편 제공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Kakao Map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 위치 기반 영화관 검색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팝콘 코인 활용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관리자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(admin)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전용 리뷰 신고 및 삭제 기능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2010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이후 모든 영화 검색 가능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1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9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 스택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100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 및 아키텍처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Python, Flask,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Gunicorn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Gevent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HTML, CSS, JavaScript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MySQL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pandas, requests,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BeautifulSoup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Kakao Map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영화관 검색</a:t>
            </a: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YouTube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</a:t>
            </a: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영화진흥위원회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(KOBIS)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박스오피스 데이터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4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8B3F44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A5584F6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hyuk000.monster/movie_popcorns" TargetMode="External"/><Relationship Id="rId3" Type="http://schemas.microsoft.com/office/2018/10/relationships/comments" Target="../comments/modernComment_10F_0.xml"/><Relationship Id="rId7" Type="http://schemas.openxmlformats.org/officeDocument/2006/relationships/hyperlink" Target="https://junhyuk000.monster/movie_youtube/%EB%A7%90%ED%95%A0%20%EC%88%98%20%EC%97%86%EB%8A%94%20%EB%B9%84%EB%B0%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show_movie_about" TargetMode="External"/><Relationship Id="rId5" Type="http://schemas.openxmlformats.org/officeDocument/2006/relationships/hyperlink" Target="https://junhyuk000.monster/" TargetMode="External"/><Relationship Id="rId10" Type="http://schemas.openxmlformats.org/officeDocument/2006/relationships/hyperlink" Target="https://junhyuk000.monster/reviews/%EB%B8%8C%EB%A1%9C%ED%81%B0/11" TargetMode="External"/><Relationship Id="rId4" Type="http://schemas.openxmlformats.org/officeDocument/2006/relationships/hyperlink" Target="https://junhyuk000.monster/all_movies" TargetMode="External"/><Relationship Id="rId9" Type="http://schemas.openxmlformats.org/officeDocument/2006/relationships/hyperlink" Target="https://junhyuk000.monster/repor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8/10/relationships/comments" Target="../comments/modernComment_10C_B1A1AF3A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요구사항 및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WBS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PopcornAPP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추첨 페이지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5409C4-7083-95B9-2FE0-6C2D563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84" y="2369127"/>
            <a:ext cx="6581158" cy="5755459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요구사항 및 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WBS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892DE9-1392-94D6-2406-813E565A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84" y="2701982"/>
            <a:ext cx="6383214" cy="6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649200" y="3350064"/>
            <a:ext cx="2590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3. </a:t>
            </a:r>
            <a:r>
              <a:rPr lang="ko-KR" altLang="en-US" sz="2000" b="1" dirty="0">
                <a:latin typeface="Consolas" panose="020B0609020204030204" pitchFamily="49" charset="0"/>
              </a:rPr>
              <a:t>영화 검색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7FE70-5DC9-C2B4-18C9-8A92ED722F1D}"/>
              </a:ext>
            </a:extLst>
          </p:cNvPr>
          <p:cNvSpPr txBox="1"/>
          <p:nvPr/>
        </p:nvSpPr>
        <p:spPr>
          <a:xfrm>
            <a:off x="1724891" y="3513899"/>
            <a:ext cx="449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1. </a:t>
            </a:r>
            <a:r>
              <a:rPr lang="ko-KR" altLang="en-US" sz="2000" b="1" dirty="0">
                <a:latin typeface="Consolas" panose="020B0609020204030204" pitchFamily="49" charset="0"/>
              </a:rPr>
              <a:t>실시간 박스오피스 정보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9FC4262-64E6-22E3-963C-C0E18ED73C1B}"/>
              </a:ext>
            </a:extLst>
          </p:cNvPr>
          <p:cNvSpPr txBox="1"/>
          <p:nvPr/>
        </p:nvSpPr>
        <p:spPr>
          <a:xfrm>
            <a:off x="7098803" y="3426114"/>
            <a:ext cx="409039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2. </a:t>
            </a:r>
            <a:r>
              <a:rPr lang="ko-KR" altLang="en-US" sz="2000" b="1" dirty="0">
                <a:latin typeface="Consolas" panose="020B0609020204030204" pitchFamily="49" charset="0"/>
              </a:rPr>
              <a:t>리뷰 작성 및 추천 기능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F45A9F3-E444-D1D0-38D2-EFD29A4FEDCD}"/>
              </a:ext>
            </a:extLst>
          </p:cNvPr>
          <p:cNvSpPr txBox="1"/>
          <p:nvPr/>
        </p:nvSpPr>
        <p:spPr>
          <a:xfrm>
            <a:off x="7133439" y="8266417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8. </a:t>
            </a:r>
            <a:r>
              <a:rPr lang="ko-KR" altLang="en-US" sz="2000" b="1" dirty="0">
                <a:latin typeface="Consolas" panose="020B0609020204030204" pitchFamily="49" charset="0"/>
              </a:rPr>
              <a:t>위치 기반 영화관 검색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D054D1-7093-55A1-4684-9EF89EBDA57E}"/>
              </a:ext>
            </a:extLst>
          </p:cNvPr>
          <p:cNvSpPr txBox="1"/>
          <p:nvPr/>
        </p:nvSpPr>
        <p:spPr>
          <a:xfrm>
            <a:off x="7098803" y="5747152"/>
            <a:ext cx="3456709" cy="31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5. </a:t>
            </a:r>
            <a:r>
              <a:rPr lang="ko-KR" altLang="en-US" sz="2000" b="1" dirty="0">
                <a:latin typeface="Consolas" panose="020B0609020204030204" pitchFamily="49" charset="0"/>
              </a:rPr>
              <a:t>유튜브 예고편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5CD97AD-96F0-029E-C78A-B13EA18860D9}"/>
              </a:ext>
            </a:extLst>
          </p:cNvPr>
          <p:cNvSpPr txBox="1"/>
          <p:nvPr/>
        </p:nvSpPr>
        <p:spPr>
          <a:xfrm>
            <a:off x="1759527" y="5755498"/>
            <a:ext cx="3224565" cy="3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4. </a:t>
            </a:r>
            <a:r>
              <a:rPr lang="ko-KR" altLang="en-US" sz="2000" b="1" dirty="0">
                <a:latin typeface="Consolas" panose="020B0609020204030204" pitchFamily="49" charset="0"/>
              </a:rPr>
              <a:t>데이터 관리 및 시각화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60260D3-327F-5F8F-7D14-EC85051A0BE3}"/>
              </a:ext>
            </a:extLst>
          </p:cNvPr>
          <p:cNvSpPr txBox="1"/>
          <p:nvPr/>
        </p:nvSpPr>
        <p:spPr>
          <a:xfrm>
            <a:off x="12649200" y="5865487"/>
            <a:ext cx="274342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6. </a:t>
            </a:r>
            <a:r>
              <a:rPr lang="ko-KR" altLang="en-US" sz="2000" b="1" dirty="0">
                <a:latin typeface="Consolas" panose="020B0609020204030204" pitchFamily="49" charset="0"/>
              </a:rPr>
              <a:t>팝콘 코인 시스템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7E673D2-070F-BD27-3143-9D331B04C1A2}"/>
              </a:ext>
            </a:extLst>
          </p:cNvPr>
          <p:cNvSpPr txBox="1"/>
          <p:nvPr/>
        </p:nvSpPr>
        <p:spPr>
          <a:xfrm>
            <a:off x="1780309" y="8301938"/>
            <a:ext cx="39208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7. </a:t>
            </a:r>
            <a:r>
              <a:rPr lang="ko-KR" altLang="en-US" sz="2000" b="1" dirty="0">
                <a:latin typeface="Consolas" panose="020B0609020204030204" pitchFamily="49" charset="0"/>
              </a:rPr>
              <a:t>관리자 </a:t>
            </a:r>
            <a:r>
              <a:rPr lang="en-US" altLang="ko-KR" sz="2000" b="1" dirty="0">
                <a:latin typeface="Consolas" panose="020B0609020204030204" pitchFamily="49" charset="0"/>
              </a:rPr>
              <a:t>(Admin) </a:t>
            </a:r>
            <a:r>
              <a:rPr lang="ko-KR" altLang="en-US" sz="2000" b="1" dirty="0">
                <a:latin typeface="Consolas" panose="020B0609020204030204" pitchFamily="49" charset="0"/>
              </a:rPr>
              <a:t>전용 기능</a:t>
            </a:r>
          </a:p>
        </p:txBody>
      </p:sp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id="{B6FA295A-EE04-A769-7DF4-B3CD1C32DD96}"/>
              </a:ext>
            </a:extLst>
          </p:cNvPr>
          <p:cNvSpPr txBox="1"/>
          <p:nvPr/>
        </p:nvSpPr>
        <p:spPr>
          <a:xfrm>
            <a:off x="13106400" y="1819330"/>
            <a:ext cx="198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🔎 </a:t>
            </a:r>
            <a:endParaRPr lang="ko-KR" altLang="en-US" sz="9600" dirty="0"/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C30A062B-CEA1-C256-384F-677C4BFBFCCE}"/>
              </a:ext>
            </a:extLst>
          </p:cNvPr>
          <p:cNvSpPr txBox="1"/>
          <p:nvPr/>
        </p:nvSpPr>
        <p:spPr>
          <a:xfrm>
            <a:off x="2514600" y="20565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🎬</a:t>
            </a:r>
            <a:endParaRPr lang="ko-KR" altLang="en-US" sz="9600" dirty="0"/>
          </a:p>
        </p:txBody>
      </p:sp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64113DB3-2D5A-5C16-946F-1C6AE04C7ED0}"/>
              </a:ext>
            </a:extLst>
          </p:cNvPr>
          <p:cNvSpPr txBox="1"/>
          <p:nvPr/>
        </p:nvSpPr>
        <p:spPr>
          <a:xfrm>
            <a:off x="2514600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📊</a:t>
            </a:r>
            <a:endParaRPr lang="ko-KR" altLang="en-US" sz="9600" dirty="0"/>
          </a:p>
        </p:txBody>
      </p:sp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974E53FE-A1D4-9A9D-ED4A-52FB9A9000B9}"/>
              </a:ext>
            </a:extLst>
          </p:cNvPr>
          <p:cNvSpPr txBox="1"/>
          <p:nvPr/>
        </p:nvSpPr>
        <p:spPr>
          <a:xfrm>
            <a:off x="8069293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🎞️</a:t>
            </a:r>
            <a:endParaRPr lang="ko-KR" altLang="en-US" sz="9600" dirty="0"/>
          </a:p>
        </p:txBody>
      </p:sp>
      <p:sp>
        <p:nvSpPr>
          <p:cNvPr id="24" name="TextBox 23">
            <a:hlinkClick r:id="rId8"/>
            <a:extLst>
              <a:ext uri="{FF2B5EF4-FFF2-40B4-BE49-F238E27FC236}">
                <a16:creationId xmlns:a16="http://schemas.microsoft.com/office/drawing/2014/main" id="{62606F40-F5DE-1F3E-F27D-65D3FC67849B}"/>
              </a:ext>
            </a:extLst>
          </p:cNvPr>
          <p:cNvSpPr txBox="1"/>
          <p:nvPr/>
        </p:nvSpPr>
        <p:spPr>
          <a:xfrm>
            <a:off x="12992100" y="42958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🍿</a:t>
            </a:r>
            <a:endParaRPr lang="ko-KR" altLang="en-US" sz="9600" dirty="0"/>
          </a:p>
        </p:txBody>
      </p:sp>
      <p:sp>
        <p:nvSpPr>
          <p:cNvPr id="26" name="TextBox 25">
            <a:hlinkClick r:id="rId9"/>
            <a:extLst>
              <a:ext uri="{FF2B5EF4-FFF2-40B4-BE49-F238E27FC236}">
                <a16:creationId xmlns:a16="http://schemas.microsoft.com/office/drawing/2014/main" id="{3DF6B550-B8BC-4DA9-5D81-3EAF1A8DD03B}"/>
              </a:ext>
            </a:extLst>
          </p:cNvPr>
          <p:cNvSpPr txBox="1"/>
          <p:nvPr/>
        </p:nvSpPr>
        <p:spPr>
          <a:xfrm>
            <a:off x="2450442" y="6465325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🛠️</a:t>
            </a:r>
            <a:endParaRPr lang="ko-KR" altLang="en-US" sz="9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10287-2793-A940-8F58-3BC370460359}"/>
              </a:ext>
            </a:extLst>
          </p:cNvPr>
          <p:cNvSpPr txBox="1"/>
          <p:nvPr/>
        </p:nvSpPr>
        <p:spPr>
          <a:xfrm>
            <a:off x="7965165" y="6524381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📍</a:t>
            </a:r>
            <a:endParaRPr lang="ko-KR" altLang="en-US"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652F9-F4AC-522F-1229-926556503644}"/>
              </a:ext>
            </a:extLst>
          </p:cNvPr>
          <p:cNvSpPr txBox="1"/>
          <p:nvPr/>
        </p:nvSpPr>
        <p:spPr>
          <a:xfrm>
            <a:off x="13096461" y="6479525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dirty="0"/>
              <a:t>📱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20FC303-A7C2-121A-B1AB-E3895A7D8E8D}"/>
              </a:ext>
            </a:extLst>
          </p:cNvPr>
          <p:cNvSpPr txBox="1"/>
          <p:nvPr/>
        </p:nvSpPr>
        <p:spPr>
          <a:xfrm>
            <a:off x="12649200" y="8227021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9. </a:t>
            </a:r>
            <a:r>
              <a:rPr lang="ko-KR" altLang="en-US" sz="2000" b="1" dirty="0">
                <a:latin typeface="Consolas" panose="020B0609020204030204" pitchFamily="49" charset="0"/>
              </a:rPr>
              <a:t>휴대전화 호환 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hlinkClick r:id="rId10"/>
            <a:extLst>
              <a:ext uri="{FF2B5EF4-FFF2-40B4-BE49-F238E27FC236}">
                <a16:creationId xmlns:a16="http://schemas.microsoft.com/office/drawing/2014/main" id="{087208B6-9F6D-B2FF-91FD-3DE6221B43FB}"/>
              </a:ext>
            </a:extLst>
          </p:cNvPr>
          <p:cNvSpPr txBox="1"/>
          <p:nvPr/>
        </p:nvSpPr>
        <p:spPr>
          <a:xfrm>
            <a:off x="8009739" y="1846540"/>
            <a:ext cx="182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⭐</a:t>
            </a:r>
            <a:endParaRPr lang="ko-KR" altLang="en-US" sz="960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1233855-E357-26DD-2B58-E674C7E1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65" y="1650268"/>
            <a:ext cx="13106400" cy="782873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30" y="102464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5C8D897-F5B4-1CCC-E9C2-C7907071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671" y="5239482"/>
            <a:ext cx="2425180" cy="2131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475305-51AC-7DA1-FF57-95E88C026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746" y="5263122"/>
            <a:ext cx="2416103" cy="21239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C11D1A-73F7-3D34-660C-F2EAEA20F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204" y="5263123"/>
            <a:ext cx="2363610" cy="2119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CD179C-4726-B441-491F-E62FC48A8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359" y="5239482"/>
            <a:ext cx="2410054" cy="21432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B0C47-973F-33DD-9118-21098EE14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303" y="5243691"/>
            <a:ext cx="2422866" cy="2205772"/>
          </a:xfrm>
          <a:prstGeom prst="rect">
            <a:avLst/>
          </a:prstGeom>
        </p:spPr>
      </p:pic>
      <p:sp>
        <p:nvSpPr>
          <p:cNvPr id="3" name="정육면체 2">
            <a:extLst>
              <a:ext uri="{FF2B5EF4-FFF2-40B4-BE49-F238E27FC236}">
                <a16:creationId xmlns:a16="http://schemas.microsoft.com/office/drawing/2014/main" id="{A945E2CD-EC7F-2F8F-D9F2-60AC0FCA897A}"/>
              </a:ext>
            </a:extLst>
          </p:cNvPr>
          <p:cNvSpPr/>
          <p:nvPr/>
        </p:nvSpPr>
        <p:spPr>
          <a:xfrm>
            <a:off x="2367167" y="4527469"/>
            <a:ext cx="3152572" cy="2864121"/>
          </a:xfrm>
          <a:prstGeom prst="cube">
            <a:avLst/>
          </a:prstGeom>
          <a:solidFill>
            <a:schemeClr val="tx2">
              <a:lumMod val="5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B479477B-411B-443C-2760-05DC69B6FC09}"/>
              </a:ext>
            </a:extLst>
          </p:cNvPr>
          <p:cNvSpPr/>
          <p:nvPr/>
        </p:nvSpPr>
        <p:spPr>
          <a:xfrm>
            <a:off x="4817594" y="4518565"/>
            <a:ext cx="3152572" cy="2864121"/>
          </a:xfrm>
          <a:prstGeom prst="cube">
            <a:avLst/>
          </a:prstGeom>
          <a:solidFill>
            <a:schemeClr val="tx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1BDB1726-EB1F-5707-0F9D-0728F49ABD07}"/>
              </a:ext>
            </a:extLst>
          </p:cNvPr>
          <p:cNvSpPr/>
          <p:nvPr/>
        </p:nvSpPr>
        <p:spPr>
          <a:xfrm>
            <a:off x="7268021" y="4521693"/>
            <a:ext cx="3152572" cy="2864121"/>
          </a:xfrm>
          <a:prstGeom prst="cube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6376961-1EE1-BB88-75EA-C06456D05978}"/>
              </a:ext>
            </a:extLst>
          </p:cNvPr>
          <p:cNvSpPr/>
          <p:nvPr/>
        </p:nvSpPr>
        <p:spPr>
          <a:xfrm>
            <a:off x="9718448" y="4524821"/>
            <a:ext cx="3152572" cy="2864121"/>
          </a:xfrm>
          <a:prstGeom prst="cube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4ACD5247-A1BE-32CA-6AAA-2920AEEB42F8}"/>
              </a:ext>
            </a:extLst>
          </p:cNvPr>
          <p:cNvSpPr/>
          <p:nvPr/>
        </p:nvSpPr>
        <p:spPr>
          <a:xfrm>
            <a:off x="12156849" y="4518565"/>
            <a:ext cx="3152572" cy="2864121"/>
          </a:xfrm>
          <a:prstGeom prst="cub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A5E05C8-84CF-7D2C-5B50-D30A340FB7C4}"/>
              </a:ext>
            </a:extLst>
          </p:cNvPr>
          <p:cNvSpPr/>
          <p:nvPr/>
        </p:nvSpPr>
        <p:spPr>
          <a:xfrm>
            <a:off x="2819173" y="4638683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0D2B3DBD-1F3A-403E-B2AA-B1B7522F65C4}"/>
              </a:ext>
            </a:extLst>
          </p:cNvPr>
          <p:cNvSpPr/>
          <p:nvPr/>
        </p:nvSpPr>
        <p:spPr>
          <a:xfrm>
            <a:off x="2819173" y="4199161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284921EE-D814-267B-596C-CCDFA1957F03}"/>
              </a:ext>
            </a:extLst>
          </p:cNvPr>
          <p:cNvSpPr/>
          <p:nvPr/>
        </p:nvSpPr>
        <p:spPr>
          <a:xfrm>
            <a:off x="2819173" y="3759639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098ECFB-6D24-B69A-0455-26E51FF71B93}"/>
              </a:ext>
            </a:extLst>
          </p:cNvPr>
          <p:cNvSpPr/>
          <p:nvPr/>
        </p:nvSpPr>
        <p:spPr>
          <a:xfrm>
            <a:off x="2819173" y="3320117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1C6B8D62-54AC-67AC-78C3-165A4557BFCB}"/>
              </a:ext>
            </a:extLst>
          </p:cNvPr>
          <p:cNvSpPr/>
          <p:nvPr/>
        </p:nvSpPr>
        <p:spPr>
          <a:xfrm>
            <a:off x="5238283" y="4627798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320D57FD-2323-C817-D6C6-9B5FD152159C}"/>
              </a:ext>
            </a:extLst>
          </p:cNvPr>
          <p:cNvSpPr/>
          <p:nvPr/>
        </p:nvSpPr>
        <p:spPr>
          <a:xfrm>
            <a:off x="5238283" y="418530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F5DFED60-BCE1-5237-3769-A685533B62E8}"/>
              </a:ext>
            </a:extLst>
          </p:cNvPr>
          <p:cNvSpPr/>
          <p:nvPr/>
        </p:nvSpPr>
        <p:spPr>
          <a:xfrm>
            <a:off x="5238278" y="374359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4EE38F78-3362-FE64-A432-721357B15E4D}"/>
              </a:ext>
            </a:extLst>
          </p:cNvPr>
          <p:cNvSpPr/>
          <p:nvPr/>
        </p:nvSpPr>
        <p:spPr>
          <a:xfrm>
            <a:off x="7657393" y="4628695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E8215602-A459-613D-6D3B-53386B0C8E24}"/>
              </a:ext>
            </a:extLst>
          </p:cNvPr>
          <p:cNvSpPr/>
          <p:nvPr/>
        </p:nvSpPr>
        <p:spPr>
          <a:xfrm>
            <a:off x="7658592" y="418829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>
            <a:extLst>
              <a:ext uri="{FF2B5EF4-FFF2-40B4-BE49-F238E27FC236}">
                <a16:creationId xmlns:a16="http://schemas.microsoft.com/office/drawing/2014/main" id="{8D097164-F3DB-836C-CE2C-14C4FB753BA6}"/>
              </a:ext>
            </a:extLst>
          </p:cNvPr>
          <p:cNvSpPr/>
          <p:nvPr/>
        </p:nvSpPr>
        <p:spPr>
          <a:xfrm>
            <a:off x="7659791" y="373403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73A51EBA-EA4C-1102-0176-35B027B9FFFF}"/>
              </a:ext>
            </a:extLst>
          </p:cNvPr>
          <p:cNvSpPr/>
          <p:nvPr/>
        </p:nvSpPr>
        <p:spPr>
          <a:xfrm>
            <a:off x="10123522" y="4647554"/>
            <a:ext cx="1889386" cy="597094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EF620A85-B0B1-98F6-133B-6C4D5A857469}"/>
              </a:ext>
            </a:extLst>
          </p:cNvPr>
          <p:cNvSpPr/>
          <p:nvPr/>
        </p:nvSpPr>
        <p:spPr>
          <a:xfrm>
            <a:off x="12551849" y="4634464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F8D3F0DD-74A9-18ED-35BA-93653CCF8AAC}"/>
              </a:ext>
            </a:extLst>
          </p:cNvPr>
          <p:cNvSpPr/>
          <p:nvPr/>
        </p:nvSpPr>
        <p:spPr>
          <a:xfrm>
            <a:off x="12551849" y="4188628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596BB968-3E85-BBEE-E7D3-D7A000D1C541}"/>
              </a:ext>
            </a:extLst>
          </p:cNvPr>
          <p:cNvSpPr/>
          <p:nvPr/>
        </p:nvSpPr>
        <p:spPr>
          <a:xfrm>
            <a:off x="12551849" y="3742792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CFD16B-51C5-3950-17A7-2BB5227EC7D0}"/>
              </a:ext>
            </a:extLst>
          </p:cNvPr>
          <p:cNvSpPr txBox="1"/>
          <p:nvPr/>
        </p:nvSpPr>
        <p:spPr>
          <a:xfrm>
            <a:off x="3204575" y="3513403"/>
            <a:ext cx="106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587FD-E35D-FD82-EC28-84CFF12A51AD}"/>
              </a:ext>
            </a:extLst>
          </p:cNvPr>
          <p:cNvSpPr txBox="1"/>
          <p:nvPr/>
        </p:nvSpPr>
        <p:spPr>
          <a:xfrm>
            <a:off x="3275450" y="3951202"/>
            <a:ext cx="111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Flask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8BBF08-56F7-C58E-F68D-E94778E60093}"/>
              </a:ext>
            </a:extLst>
          </p:cNvPr>
          <p:cNvSpPr txBox="1"/>
          <p:nvPr/>
        </p:nvSpPr>
        <p:spPr>
          <a:xfrm>
            <a:off x="3075710" y="4380407"/>
            <a:ext cx="121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3717E8-8BC8-19C3-458D-5D034478BF7E}"/>
              </a:ext>
            </a:extLst>
          </p:cNvPr>
          <p:cNvSpPr txBox="1"/>
          <p:nvPr/>
        </p:nvSpPr>
        <p:spPr>
          <a:xfrm>
            <a:off x="3200400" y="4762500"/>
            <a:ext cx="11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E10447-7D88-287C-6C3E-F2340594BBFC}"/>
              </a:ext>
            </a:extLst>
          </p:cNvPr>
          <p:cNvSpPr txBox="1"/>
          <p:nvPr/>
        </p:nvSpPr>
        <p:spPr>
          <a:xfrm>
            <a:off x="5777931" y="4007938"/>
            <a:ext cx="76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F12F78-1DF4-D6A8-8D88-D566CFA86968}"/>
              </a:ext>
            </a:extLst>
          </p:cNvPr>
          <p:cNvSpPr txBox="1"/>
          <p:nvPr/>
        </p:nvSpPr>
        <p:spPr>
          <a:xfrm>
            <a:off x="5811993" y="4383433"/>
            <a:ext cx="63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D68A4-F365-F6BF-ECD5-C8BB050F3339}"/>
              </a:ext>
            </a:extLst>
          </p:cNvPr>
          <p:cNvSpPr txBox="1"/>
          <p:nvPr/>
        </p:nvSpPr>
        <p:spPr>
          <a:xfrm>
            <a:off x="5419016" y="4782400"/>
            <a:ext cx="150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JavaScript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C8520D-9C48-06B4-04C0-431CDA6B3D58}"/>
              </a:ext>
            </a:extLst>
          </p:cNvPr>
          <p:cNvSpPr txBox="1"/>
          <p:nvPr/>
        </p:nvSpPr>
        <p:spPr>
          <a:xfrm>
            <a:off x="8064531" y="3908749"/>
            <a:ext cx="103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pandas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EDE7AA-CA28-4A75-0C3D-A028D63BD653}"/>
              </a:ext>
            </a:extLst>
          </p:cNvPr>
          <p:cNvSpPr txBox="1"/>
          <p:nvPr/>
        </p:nvSpPr>
        <p:spPr>
          <a:xfrm>
            <a:off x="7936395" y="4353193"/>
            <a:ext cx="14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requests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0EE053-1919-6398-4987-A2F05E92F042}"/>
              </a:ext>
            </a:extLst>
          </p:cNvPr>
          <p:cNvSpPr txBox="1"/>
          <p:nvPr/>
        </p:nvSpPr>
        <p:spPr>
          <a:xfrm>
            <a:off x="7594433" y="4820920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40549" y="4565073"/>
            <a:ext cx="1324565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875D2A-62A5-47AE-F09A-5D254B7C9181}"/>
              </a:ext>
            </a:extLst>
          </p:cNvPr>
          <p:cNvSpPr txBox="1"/>
          <p:nvPr/>
        </p:nvSpPr>
        <p:spPr>
          <a:xfrm>
            <a:off x="12579063" y="4864853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D0ED9-3C66-25BC-B536-4570B05C334B}"/>
              </a:ext>
            </a:extLst>
          </p:cNvPr>
          <p:cNvSpPr txBox="1"/>
          <p:nvPr/>
        </p:nvSpPr>
        <p:spPr>
          <a:xfrm>
            <a:off x="12665269" y="4370511"/>
            <a:ext cx="166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63F316-D332-C3F3-7B42-D40C538DC1EF}"/>
              </a:ext>
            </a:extLst>
          </p:cNvPr>
          <p:cNvSpPr txBox="1"/>
          <p:nvPr/>
        </p:nvSpPr>
        <p:spPr>
          <a:xfrm>
            <a:off x="12499210" y="3912162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공공데이터 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845</Words>
  <Application>Microsoft Office PowerPoint</Application>
  <PresentationFormat>사용자 지정</PresentationFormat>
  <Paragraphs>172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9" baseType="lpstr">
      <vt:lpstr>HY목각파임B</vt:lpstr>
      <vt:lpstr>HY견고딕</vt:lpstr>
      <vt:lpstr>Source Han Sans KR</vt:lpstr>
      <vt:lpstr>Courier New</vt:lpstr>
      <vt:lpstr>Do Hyeon</vt:lpstr>
      <vt:lpstr>Bruno</vt:lpstr>
      <vt:lpstr>맑은 고딕</vt:lpstr>
      <vt:lpstr>Segoe UI Emoji</vt:lpstr>
      <vt:lpstr>Source Han Sans KR Medium</vt:lpstr>
      <vt:lpstr>HY엽서M</vt:lpstr>
      <vt:lpstr>Arial Black</vt:lpstr>
      <vt:lpstr>Source Han Sans KR Bold</vt:lpstr>
      <vt:lpstr>Calibri</vt:lpstr>
      <vt:lpstr>Consolas</vt:lpstr>
      <vt:lpstr>Symbol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43</cp:revision>
  <dcterms:created xsi:type="dcterms:W3CDTF">2006-08-16T00:00:00Z</dcterms:created>
  <dcterms:modified xsi:type="dcterms:W3CDTF">2025-02-11T00:46:30Z</dcterms:modified>
  <dc:identifier>DAGbIRtN0Xk</dc:identifier>
</cp:coreProperties>
</file>